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8" r:id="rId3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1" Type="http://schemas.openxmlformats.org/officeDocument/2006/relationships/slide" Target="slides/slide19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5.xml"/><Relationship Id="rId2" Type="http://schemas.openxmlformats.org/officeDocument/2006/relationships/image" Target="../media/image368.wmf"/><Relationship Id="rId3" Type="http://schemas.openxmlformats.org/officeDocument/2006/relationships/oleObject" Target="../embeddings/oleObject26.bin"/><Relationship Id="rId4" Type="http://schemas.openxmlformats.org/officeDocument/2006/relationships/image" Target="../media/image369.wmf"/><Relationship Id="rId5" Type="http://schemas.openxmlformats.org/officeDocument/2006/relationships/image" Target="../media/image370.wmf"/><Relationship Id="rId6" Type="http://schemas.openxmlformats.org/officeDocument/2006/relationships/oleObject" Target="../embeddings/oleObject27.bin"/><Relationship Id="rId7" Type="http://schemas.openxmlformats.org/officeDocument/2006/relationships/image" Target="../media/image371.wmf"/><Relationship Id="rId8" Type="http://schemas.openxmlformats.org/officeDocument/2006/relationships/oleObject" Target="../embeddings/oleObject28.bin"/><Relationship Id="rId9" Type="http://schemas.openxmlformats.org/officeDocument/2006/relationships/image" Target="../media/image372.wmf"/><Relationship Id="rId10" Type="http://schemas.openxmlformats.org/officeDocument/2006/relationships/image" Target="../media/image373.jpeg"/><Relationship Id="rId11" Type="http://schemas.openxmlformats.org/officeDocument/2006/relationships/oleObject" Target="../embeddings/oleObject29.bin"/><Relationship Id="rId12" Type="http://schemas.openxmlformats.org/officeDocument/2006/relationships/image" Target="../media/image374.wmf"/><Relationship Id="rId13" Type="http://schemas.openxmlformats.org/officeDocument/2006/relationships/image" Target="../media/image375.jpeg"/><Relationship Id="rId14" Type="http://schemas.openxmlformats.org/officeDocument/2006/relationships/image" Target="../media/image376.jpeg"/><Relationship Id="rId15" Type="http://schemas.openxmlformats.org/officeDocument/2006/relationships/oleObject" Target="../embeddings/oleObject30.bin"/><Relationship Id="rId16" Type="http://schemas.openxmlformats.org/officeDocument/2006/relationships/image" Target="../media/image377.wmf"/><Relationship Id="rId17" Type="http://schemas.openxmlformats.org/officeDocument/2006/relationships/image" Target="../media/image378.png"/><Relationship Id="rId18" Type="http://schemas.openxmlformats.org/officeDocument/2006/relationships/image" Target="../media/image379.jpeg"/></Relationships>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2DF5173-A025-4EEF-B54E-BB7C6D1287C0}"/>
              </a:ext>
            </a:extLst>
          </p:cNvPr>
          <p:cNvSpPr>
            <a:spLocks noGrp="1" noChangeArrowheads="1"/>
          </p:cNvSpPr>
          <p:nvPr>
            <p:ph type="title"/>
          </p:nvPr>
        </p:nvSpPr>
        <p:spPr>
          <a:xfrm>
            <a:off x="1128713" y="-254000"/>
            <a:ext cx="7772400" cy="1143000"/>
          </a:xfrm>
        </p:spPr>
        <p:txBody>
          <a:bodyPr/>
          <a:lstStyle/>
          <a:p>
            <a:r>
              <a:rPr lang="en-US" altLang="zh-CN" sz="1000">
                <a:ea typeface="宋体" panose="02010600030101010101" pitchFamily="2" charset="-122"/>
              </a:rPr>
              <a:t>Observational Requirements:   Land/Atmosphere Exchange of Water and Carbon from HES on GOES R</a:t>
            </a:r>
            <a:br>
              <a:rPr lang="en-US" altLang="zh-CN" sz="1000">
                <a:ea typeface="宋体" panose="02010600030101010101" pitchFamily="2" charset="-122"/>
              </a:rPr>
            </a:br>
            <a:r>
              <a:rPr lang="en-US" altLang="zh-CN" sz="1000">
                <a:ea typeface="宋体" panose="02010600030101010101" pitchFamily="2" charset="-122"/>
              </a:rPr>
              <a:t>*</a:t>
            </a:r>
            <a:r>
              <a:rPr lang="en-US" altLang="zh-CN" sz="500">
                <a:solidFill>
                  <a:srgbClr val="000000"/>
                </a:solidFill>
                <a:ea typeface="宋体" panose="02010600030101010101" pitchFamily="2" charset="-122"/>
              </a:rPr>
              <a:t>Alan Barr, Guillaume Drolet, Jan Gervin, Forrest G. Hall, Karl F. Hummerich, Robert Knox, Alexei Lyapustin, Hank Margolis, and Elizabeth Middleton.</a:t>
            </a:r>
            <a:br>
              <a:rPr lang="en-US" altLang="zh-CN" sz="500">
                <a:solidFill>
                  <a:srgbClr val="000000"/>
                </a:solidFill>
                <a:ea typeface="宋体" panose="02010600030101010101" pitchFamily="2" charset="-122"/>
              </a:rPr>
            </a:br>
            <a:br>
              <a:rPr lang="en-US" altLang="zh-CN" sz="500">
                <a:solidFill>
                  <a:srgbClr val="000000"/>
                </a:solidFill>
                <a:ea typeface="宋体" panose="02010600030101010101" pitchFamily="2" charset="-122"/>
              </a:rPr>
            </a:br>
            <a:r>
              <a:rPr lang="en-US" altLang="zh-CN" sz="900">
                <a:solidFill>
                  <a:srgbClr val="000000"/>
                </a:solidFill>
                <a:ea typeface="宋体" panose="02010600030101010101" pitchFamily="2" charset="-122"/>
              </a:rPr>
              <a:t>Current Technology    GOES R Technology</a:t>
            </a:r>
            <a:endParaRPr lang="en-US" altLang="zh-CN" sz="300">
              <a:solidFill>
                <a:srgbClr val="000000"/>
              </a:solidFill>
              <a:ea typeface="宋体" panose="02010600030101010101" pitchFamily="2" charset="-122"/>
            </a:endParaRPr>
          </a:p>
        </p:txBody>
      </p:sp>
      <p:grpSp>
        <p:nvGrpSpPr>
          <p:cNvPr id="51203" name="Group 3">
            <a:extLst>
              <a:ext uri="{FF2B5EF4-FFF2-40B4-BE49-F238E27FC236}">
                <a16:creationId xmlns:a16="http://schemas.microsoft.com/office/drawing/2014/main" id="{AB667BB5-3C61-BBC8-9730-03CCA96B04EF}"/>
              </a:ext>
            </a:extLst>
          </p:cNvPr>
          <p:cNvGrpSpPr>
            <a:grpSpLocks/>
          </p:cNvGrpSpPr>
          <p:nvPr/>
        </p:nvGrpSpPr>
        <p:grpSpPr bwMode="auto">
          <a:xfrm>
            <a:off x="2701925" y="2687638"/>
            <a:ext cx="2078038" cy="1998662"/>
            <a:chOff x="7488" y="6096"/>
            <a:chExt cx="5760" cy="4530"/>
          </a:xfrm>
        </p:grpSpPr>
        <p:pic>
          <p:nvPicPr>
            <p:cNvPr id="51204" name="Picture 4">
              <a:extLst>
                <a:ext uri="{FF2B5EF4-FFF2-40B4-BE49-F238E27FC236}">
                  <a16:creationId xmlns:a16="http://schemas.microsoft.com/office/drawing/2014/main" id="{1E004E59-4CF2-A650-8748-9AF73A9A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 y="6096"/>
              <a:ext cx="5728" cy="35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5">
              <a:extLst>
                <a:ext uri="{FF2B5EF4-FFF2-40B4-BE49-F238E27FC236}">
                  <a16:creationId xmlns:a16="http://schemas.microsoft.com/office/drawing/2014/main" id="{FB6988E7-21AD-A349-584D-4F3B8BE0CB96}"/>
                </a:ext>
              </a:extLst>
            </p:cNvPr>
            <p:cNvSpPr txBox="1">
              <a:spLocks noChangeArrowheads="1"/>
            </p:cNvSpPr>
            <p:nvPr/>
          </p:nvSpPr>
          <p:spPr bwMode="auto">
            <a:xfrm>
              <a:off x="7488" y="9648"/>
              <a:ext cx="5760" cy="97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Model predictions (lines) of land/atmosphere CO</a:t>
              </a:r>
              <a:r>
                <a:rPr kumimoji="0" lang="en-US" altLang="zh-CN" sz="6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and evapo- transpiration at the BOREAS NSA spruce site versus tower measurements (dots).  Models inputs from tower-based data.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Amthor et al. 2001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JGRBOREAS Special Issue</a:t>
              </a: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51206" name="Text Box 6">
            <a:extLst>
              <a:ext uri="{FF2B5EF4-FFF2-40B4-BE49-F238E27FC236}">
                <a16:creationId xmlns:a16="http://schemas.microsoft.com/office/drawing/2014/main" id="{98B8C291-68E2-520C-44AF-88F90BEDFE64}"/>
              </a:ext>
            </a:extLst>
          </p:cNvPr>
          <p:cNvSpPr txBox="1">
            <a:spLocks noChangeArrowheads="1"/>
          </p:cNvSpPr>
          <p:nvPr/>
        </p:nvSpPr>
        <p:spPr bwMode="auto">
          <a:xfrm>
            <a:off x="1662113" y="2435225"/>
            <a:ext cx="901700" cy="2263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Satellite Monitoring of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Surface/Atmosphere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of Carbon/Water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Current Methods</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Gross Carbon Uptake</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Carbon assimilation rate A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 = Par x Fapar x LUE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 Incident photosynthetically active radiation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Fapar = fraction of absorbed Par</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and Fapar from Satellite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Light Use Efficiency from models	</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 F(∆e,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Inputs -- ∆e,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Evapotranspiration</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Latent Heat, LE ~ ∆e </a:t>
            </a: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 = vapor pressure deficit</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 stomatal conductance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Assimilation rate (Ah/c)</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ISSUES</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LUE model inaccuracies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Difficulty in obtaining inputs</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1207" name="Text Box 7">
            <a:extLst>
              <a:ext uri="{FF2B5EF4-FFF2-40B4-BE49-F238E27FC236}">
                <a16:creationId xmlns:a16="http://schemas.microsoft.com/office/drawing/2014/main" id="{4DC676EB-BB6B-37D5-DCED-D626C0AE312E}"/>
              </a:ext>
            </a:extLst>
          </p:cNvPr>
          <p:cNvSpPr txBox="1">
            <a:spLocks noChangeArrowheads="1"/>
          </p:cNvSpPr>
          <p:nvPr/>
        </p:nvSpPr>
        <p:spPr bwMode="auto">
          <a:xfrm>
            <a:off x="2143125" y="6624638"/>
            <a:ext cx="5754688"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Char char="•"/>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p>
        </p:txBody>
      </p:sp>
      <p:graphicFrame>
        <p:nvGraphicFramePr>
          <p:cNvPr id="51208" name="Object 8">
            <a:extLst>
              <a:ext uri="{FF2B5EF4-FFF2-40B4-BE49-F238E27FC236}">
                <a16:creationId xmlns:a16="http://schemas.microsoft.com/office/drawing/2014/main" id="{5C361B37-B0C1-09E0-DD6E-58E329AA4DC0}"/>
              </a:ext>
            </a:extLst>
          </p:cNvPr>
          <p:cNvGraphicFramePr>
            <a:graphicFrameLocks noChangeAspect="1"/>
          </p:cNvGraphicFramePr>
          <p:nvPr/>
        </p:nvGraphicFramePr>
        <p:xfrm>
          <a:off x="5167313" y="1608138"/>
          <a:ext cx="1249362" cy="871537"/>
        </p:xfrm>
        <a:graphic>
          <a:graphicData uri="http://schemas.openxmlformats.org/presentationml/2006/ole">
            <mc:AlternateContent xmlns:mc="http://schemas.openxmlformats.org/markup-compatibility/2006">
              <mc:Choice xmlns:v="urn:schemas-microsoft-com:vml" Requires="v">
                <p:oleObj name="Worksheet" r:id="rId3" imgW="6769100" imgH="4724400" progId="Excel.Sheet.8">
                  <p:embed/>
                </p:oleObj>
              </mc:Choice>
              <mc:Fallback>
                <p:oleObj name="Worksheet" r:id="rId3" imgW="6769100" imgH="4724400" progId="Excel.Sheet.8">
                  <p:embed/>
                  <p:pic>
                    <p:nvPicPr>
                      <p:cNvPr id="51208" name="Object 8">
                        <a:extLst>
                          <a:ext uri="{FF2B5EF4-FFF2-40B4-BE49-F238E27FC236}">
                            <a16:creationId xmlns:a16="http://schemas.microsoft.com/office/drawing/2014/main" id="{5C361B37-B0C1-09E0-DD6E-58E329AA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1608138"/>
                        <a:ext cx="124936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9" name="Rectangle 9">
            <a:extLst>
              <a:ext uri="{FF2B5EF4-FFF2-40B4-BE49-F238E27FC236}">
                <a16:creationId xmlns:a16="http://schemas.microsoft.com/office/drawing/2014/main" id="{A52C62F6-F062-7CCD-3184-1C7DF7614976}"/>
              </a:ext>
            </a:extLst>
          </p:cNvPr>
          <p:cNvSpPr>
            <a:spLocks noChangeArrowheads="1"/>
          </p:cNvSpPr>
          <p:nvPr/>
        </p:nvSpPr>
        <p:spPr bwMode="auto">
          <a:xfrm>
            <a:off x="5454650" y="1122363"/>
            <a:ext cx="1992313"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Photosynthetic rate (Pc) = Par x Fapar</a:t>
            </a: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x </a:t>
            </a:r>
            <a:r>
              <a:rPr kumimoji="0" lang="en-US" altLang="zh-CN" sz="500" b="0" i="0" u="none" strike="noStrike" kern="1200" cap="none" spc="0" normalizeH="0" baseline="0" noProof="0">
                <a:ln>
                  <a:noFill/>
                </a:ln>
                <a:solidFill>
                  <a:srgbClr val="E10C00"/>
                </a:solidFill>
                <a:effectLst/>
                <a:uLnTx/>
                <a:uFillTx/>
                <a:latin typeface="Times" panose="02020603050405020304" pitchFamily="18" charset="0"/>
                <a:ea typeface="宋体" panose="02010600030101010101" pitchFamily="2" charset="-122"/>
                <a:cs typeface="+mn-cs"/>
              </a:rPr>
              <a:t>Light Use Efficiency(GOES R)</a:t>
            </a:r>
            <a:endParaRPr kumimoji="0" lang="en-US" altLang="zh-CN" sz="500" b="0" i="0" u="none" strike="noStrike" kern="1200" cap="none" spc="0" normalizeH="0" baseline="0" noProof="0">
              <a:ln>
                <a:noFill/>
              </a:ln>
              <a:solidFill>
                <a:srgbClr val="00CC99"/>
              </a:solidFill>
              <a:effectLst/>
              <a:uLnTx/>
              <a:uFillTx/>
              <a:latin typeface="Times" panose="02020603050405020304" pitchFamily="18" charset="0"/>
              <a:ea typeface="宋体" panose="02010600030101010101" pitchFamily="2" charset="-122"/>
              <a:cs typeface="+mn-cs"/>
            </a:endParaRPr>
          </a:p>
        </p:txBody>
      </p:sp>
      <p:pic>
        <p:nvPicPr>
          <p:cNvPr id="51210" name="Picture 10">
            <a:extLst>
              <a:ext uri="{FF2B5EF4-FFF2-40B4-BE49-F238E27FC236}">
                <a16:creationId xmlns:a16="http://schemas.microsoft.com/office/drawing/2014/main" id="{F57B6E55-33FA-EA45-AAF6-9C7C4A69F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150" y="3057525"/>
            <a:ext cx="1420813" cy="1154113"/>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11" name="Text Box 11">
            <a:extLst>
              <a:ext uri="{FF2B5EF4-FFF2-40B4-BE49-F238E27FC236}">
                <a16:creationId xmlns:a16="http://schemas.microsoft.com/office/drawing/2014/main" id="{5673E272-0A84-69D5-94C7-36AC676DA961}"/>
              </a:ext>
            </a:extLst>
          </p:cNvPr>
          <p:cNvSpPr txBox="1">
            <a:spLocks noChangeArrowheads="1"/>
          </p:cNvSpPr>
          <p:nvPr/>
        </p:nvSpPr>
        <p:spPr bwMode="auto">
          <a:xfrm>
            <a:off x="6840538" y="1397000"/>
            <a:ext cx="517525"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PRI = </a:t>
            </a:r>
            <a:r>
              <a:rPr kumimoji="0" lang="en-US" altLang="zh-CN" sz="300" b="0" i="0" u="sng"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Ref (531nm) - Ref (570nm)</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Ref(531nm) +Ref (570nm)</a:t>
            </a:r>
          </a:p>
        </p:txBody>
      </p:sp>
      <p:sp>
        <p:nvSpPr>
          <p:cNvPr id="51212" name="Line 12">
            <a:extLst>
              <a:ext uri="{FF2B5EF4-FFF2-40B4-BE49-F238E27FC236}">
                <a16:creationId xmlns:a16="http://schemas.microsoft.com/office/drawing/2014/main" id="{C59D2BF4-DE42-0474-ADA5-B24229E6DDB2}"/>
              </a:ext>
            </a:extLst>
          </p:cNvPr>
          <p:cNvSpPr>
            <a:spLocks noChangeShapeType="1"/>
          </p:cNvSpPr>
          <p:nvPr/>
        </p:nvSpPr>
        <p:spPr bwMode="auto">
          <a:xfrm>
            <a:off x="6719888" y="1354138"/>
            <a:ext cx="50800" cy="212725"/>
          </a:xfrm>
          <a:prstGeom prst="line">
            <a:avLst/>
          </a:prstGeom>
          <a:noFill/>
          <a:ln w="57150">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51213" name="Object 13">
            <a:extLst>
              <a:ext uri="{FF2B5EF4-FFF2-40B4-BE49-F238E27FC236}">
                <a16:creationId xmlns:a16="http://schemas.microsoft.com/office/drawing/2014/main" id="{D50839D2-589A-CDF3-1D05-EF5CED24CBCC}"/>
              </a:ext>
            </a:extLst>
          </p:cNvPr>
          <p:cNvGraphicFramePr>
            <a:graphicFrameLocks noChangeAspect="1"/>
          </p:cNvGraphicFramePr>
          <p:nvPr/>
        </p:nvGraphicFramePr>
        <p:xfrm>
          <a:off x="6327775" y="1608138"/>
          <a:ext cx="1249363" cy="871537"/>
        </p:xfrm>
        <a:graphic>
          <a:graphicData uri="http://schemas.openxmlformats.org/presentationml/2006/ole">
            <mc:AlternateContent xmlns:mc="http://schemas.openxmlformats.org/markup-compatibility/2006">
              <mc:Choice xmlns:v="urn:schemas-microsoft-com:vml" Requires="v">
                <p:oleObj name="Worksheet" r:id="rId6" imgW="6769100" imgH="4724400" progId="Excel.Sheet.8">
                  <p:embed/>
                </p:oleObj>
              </mc:Choice>
              <mc:Fallback>
                <p:oleObj name="Worksheet" r:id="rId6" imgW="6769100" imgH="4724400" progId="Excel.Sheet.8">
                  <p:embed/>
                  <p:pic>
                    <p:nvPicPr>
                      <p:cNvPr id="51213" name="Object 13">
                        <a:extLst>
                          <a:ext uri="{FF2B5EF4-FFF2-40B4-BE49-F238E27FC236}">
                            <a16:creationId xmlns:a16="http://schemas.microsoft.com/office/drawing/2014/main" id="{D50839D2-589A-CDF3-1D05-EF5CED24CB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1608138"/>
                        <a:ext cx="124936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4" name="Rectangle 14">
            <a:extLst>
              <a:ext uri="{FF2B5EF4-FFF2-40B4-BE49-F238E27FC236}">
                <a16:creationId xmlns:a16="http://schemas.microsoft.com/office/drawing/2014/main" id="{9DB06E15-DD04-0648-7E37-717778CD0E88}"/>
              </a:ext>
            </a:extLst>
          </p:cNvPr>
          <p:cNvSpPr>
            <a:spLocks noChangeArrowheads="1"/>
          </p:cNvSpPr>
          <p:nvPr/>
        </p:nvSpPr>
        <p:spPr bwMode="auto">
          <a:xfrm>
            <a:off x="5160963" y="2900363"/>
            <a:ext cx="2295525"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For Improved ET and Carbon Flux Monitoring GOES R</a:t>
            </a:r>
          </a:p>
          <a:p>
            <a:pPr marL="0" marR="0" lvl="0" indent="0" algn="ctr" defTabSz="225425" rtl="0" eaLnBrk="0" fontAlgn="base" latinLnBrk="0" hangingPunct="0">
              <a:lnSpc>
                <a:spcPct val="100000"/>
              </a:lnSpc>
              <a:spcBef>
                <a:spcPct val="2000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Should Include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570 nm band as threshold requirement</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Radiometric requirements as in CW task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Dynamic range; modify threshold to not saturate over vegetation.</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Geographic coverage</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As in CW task</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Allocate non-CW scan time to continental coverage</a:t>
            </a:r>
          </a:p>
        </p:txBody>
      </p:sp>
      <p:sp>
        <p:nvSpPr>
          <p:cNvPr id="51215" name="Line 15">
            <a:extLst>
              <a:ext uri="{FF2B5EF4-FFF2-40B4-BE49-F238E27FC236}">
                <a16:creationId xmlns:a16="http://schemas.microsoft.com/office/drawing/2014/main" id="{9B121379-DD4D-317B-74E2-5CB577BB9C2F}"/>
              </a:ext>
            </a:extLst>
          </p:cNvPr>
          <p:cNvSpPr>
            <a:spLocks noChangeShapeType="1"/>
          </p:cNvSpPr>
          <p:nvPr/>
        </p:nvSpPr>
        <p:spPr bwMode="auto">
          <a:xfrm flipH="1">
            <a:off x="5784850" y="1290638"/>
            <a:ext cx="103188" cy="3397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16" name="Text Box 16">
            <a:extLst>
              <a:ext uri="{FF2B5EF4-FFF2-40B4-BE49-F238E27FC236}">
                <a16:creationId xmlns:a16="http://schemas.microsoft.com/office/drawing/2014/main" id="{AE529778-42E9-E2A5-44E7-C66D1ECA18A4}"/>
              </a:ext>
            </a:extLst>
          </p:cNvPr>
          <p:cNvSpPr txBox="1">
            <a:spLocks noChangeArrowheads="1"/>
          </p:cNvSpPr>
          <p:nvPr/>
        </p:nvSpPr>
        <p:spPr bwMode="auto">
          <a:xfrm>
            <a:off x="7720013" y="1879600"/>
            <a:ext cx="7604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Helicopter Analysis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BOREAS</a:t>
            </a:r>
          </a:p>
        </p:txBody>
      </p:sp>
      <p:sp>
        <p:nvSpPr>
          <p:cNvPr id="51217" name="Text Box 17">
            <a:extLst>
              <a:ext uri="{FF2B5EF4-FFF2-40B4-BE49-F238E27FC236}">
                <a16:creationId xmlns:a16="http://schemas.microsoft.com/office/drawing/2014/main" id="{1948DC21-EFAA-C966-3382-71F63ED66F96}"/>
              </a:ext>
            </a:extLst>
          </p:cNvPr>
          <p:cNvSpPr txBox="1">
            <a:spLocks noChangeArrowheads="1"/>
          </p:cNvSpPr>
          <p:nvPr/>
        </p:nvSpPr>
        <p:spPr bwMode="auto">
          <a:xfrm>
            <a:off x="8035925" y="4783138"/>
            <a:ext cx="692150"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MODIS Analysis</a:t>
            </a:r>
          </a:p>
        </p:txBody>
      </p:sp>
      <p:graphicFrame>
        <p:nvGraphicFramePr>
          <p:cNvPr id="51218" name="Object 18">
            <a:extLst>
              <a:ext uri="{FF2B5EF4-FFF2-40B4-BE49-F238E27FC236}">
                <a16:creationId xmlns:a16="http://schemas.microsoft.com/office/drawing/2014/main" id="{36F5602C-C814-0C94-0290-E62BA3ECF45C}"/>
              </a:ext>
            </a:extLst>
          </p:cNvPr>
          <p:cNvGraphicFramePr>
            <a:graphicFrameLocks noChangeAspect="1"/>
          </p:cNvGraphicFramePr>
          <p:nvPr/>
        </p:nvGraphicFramePr>
        <p:xfrm>
          <a:off x="7602538" y="296863"/>
          <a:ext cx="1263650" cy="1328737"/>
        </p:xfrm>
        <a:graphic>
          <a:graphicData uri="http://schemas.openxmlformats.org/presentationml/2006/ole">
            <mc:AlternateContent xmlns:mc="http://schemas.openxmlformats.org/markup-compatibility/2006">
              <mc:Choice xmlns:v="urn:schemas-microsoft-com:vml" Requires="v">
                <p:oleObj name="Worksheet" r:id="rId8" imgW="10325100" imgH="7607300" progId="Excel.Sheet.8">
                  <p:embed/>
                </p:oleObj>
              </mc:Choice>
              <mc:Fallback>
                <p:oleObj name="Worksheet" r:id="rId8" imgW="10325100" imgH="7607300" progId="Excel.Sheet.8">
                  <p:embed/>
                  <p:pic>
                    <p:nvPicPr>
                      <p:cNvPr id="51218" name="Object 18">
                        <a:extLst>
                          <a:ext uri="{FF2B5EF4-FFF2-40B4-BE49-F238E27FC236}">
                            <a16:creationId xmlns:a16="http://schemas.microsoft.com/office/drawing/2014/main" id="{36F5602C-C814-0C94-0290-E62BA3ECF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538" y="296863"/>
                        <a:ext cx="126365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19" name="Group 19">
            <a:extLst>
              <a:ext uri="{FF2B5EF4-FFF2-40B4-BE49-F238E27FC236}">
                <a16:creationId xmlns:a16="http://schemas.microsoft.com/office/drawing/2014/main" id="{7332DA37-DBF0-4CEF-7894-9C8EF719E765}"/>
              </a:ext>
            </a:extLst>
          </p:cNvPr>
          <p:cNvGrpSpPr>
            <a:grpSpLocks/>
          </p:cNvGrpSpPr>
          <p:nvPr/>
        </p:nvGrpSpPr>
        <p:grpSpPr bwMode="auto">
          <a:xfrm>
            <a:off x="2874963" y="804863"/>
            <a:ext cx="1749425" cy="1673225"/>
            <a:chOff x="8592" y="1824"/>
            <a:chExt cx="4848" cy="3794"/>
          </a:xfrm>
        </p:grpSpPr>
        <p:pic>
          <p:nvPicPr>
            <p:cNvPr id="51220" name="Picture 20">
              <a:extLst>
                <a:ext uri="{FF2B5EF4-FFF2-40B4-BE49-F238E27FC236}">
                  <a16:creationId xmlns:a16="http://schemas.microsoft.com/office/drawing/2014/main" id="{BA0A6208-527A-5488-A611-F442CB994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 y="1824"/>
              <a:ext cx="4848" cy="3794"/>
            </a:xfrm>
            <a:prstGeom prst="rect">
              <a:avLst/>
            </a:prstGeom>
            <a:noFill/>
            <a:extLst>
              <a:ext uri="{909E8E84-426E-40DD-AFC4-6F175D3DCCD1}">
                <a14:hiddenFill xmlns:a14="http://schemas.microsoft.com/office/drawing/2010/main">
                  <a:solidFill>
                    <a:srgbClr val="FFFFFF"/>
                  </a:solidFill>
                </a14:hiddenFill>
              </a:ext>
            </a:extLst>
          </p:spPr>
        </p:pic>
        <p:sp>
          <p:nvSpPr>
            <p:cNvPr id="51221" name="Text Box 21">
              <a:extLst>
                <a:ext uri="{FF2B5EF4-FFF2-40B4-BE49-F238E27FC236}">
                  <a16:creationId xmlns:a16="http://schemas.microsoft.com/office/drawing/2014/main" id="{2F7AAB45-1FF0-26BE-4C0C-3BF9E22E6786}"/>
                </a:ext>
              </a:extLst>
            </p:cNvPr>
            <p:cNvSpPr txBox="1">
              <a:spLocks noChangeArrowheads="1"/>
            </p:cNvSpPr>
            <p:nvPr/>
          </p:nvSpPr>
          <p:spPr bwMode="auto">
            <a:xfrm>
              <a:off x="9264" y="5088"/>
              <a:ext cx="375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Impacts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Overestimation of ET, cloudiness, precipitation</a:t>
              </a:r>
            </a:p>
          </p:txBody>
        </p:sp>
      </p:grpSp>
      <p:graphicFrame>
        <p:nvGraphicFramePr>
          <p:cNvPr id="51222" name="Object 22">
            <a:extLst>
              <a:ext uri="{FF2B5EF4-FFF2-40B4-BE49-F238E27FC236}">
                <a16:creationId xmlns:a16="http://schemas.microsoft.com/office/drawing/2014/main" id="{88CD4E41-5C1E-D90C-ECE5-E08BBDB41AD3}"/>
              </a:ext>
            </a:extLst>
          </p:cNvPr>
          <p:cNvGraphicFramePr>
            <a:graphicFrameLocks noChangeAspect="1"/>
          </p:cNvGraphicFramePr>
          <p:nvPr/>
        </p:nvGraphicFramePr>
        <p:xfrm>
          <a:off x="7112000" y="5051425"/>
          <a:ext cx="1968500" cy="1530350"/>
        </p:xfrm>
        <a:graphic>
          <a:graphicData uri="http://schemas.openxmlformats.org/presentationml/2006/ole">
            <mc:AlternateContent xmlns:mc="http://schemas.openxmlformats.org/markup-compatibility/2006">
              <mc:Choice xmlns:v="urn:schemas-microsoft-com:vml" Requires="v">
                <p:oleObj name="Document" r:id="rId11" imgW="5486400" imgH="4264152" progId="Word.Document.8">
                  <p:embed/>
                </p:oleObj>
              </mc:Choice>
              <mc:Fallback>
                <p:oleObj name="Document" r:id="rId11" imgW="5486400" imgH="4264152" progId="Word.Document.8">
                  <p:embed/>
                  <p:pic>
                    <p:nvPicPr>
                      <p:cNvPr id="51222" name="Object 22">
                        <a:extLst>
                          <a:ext uri="{FF2B5EF4-FFF2-40B4-BE49-F238E27FC236}">
                            <a16:creationId xmlns:a16="http://schemas.microsoft.com/office/drawing/2014/main" id="{88CD4E41-5C1E-D90C-ECE5-E08BBDB41A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0" y="5051425"/>
                        <a:ext cx="1968500" cy="1530350"/>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3" name="AutoShape 23">
            <a:extLst>
              <a:ext uri="{FF2B5EF4-FFF2-40B4-BE49-F238E27FC236}">
                <a16:creationId xmlns:a16="http://schemas.microsoft.com/office/drawing/2014/main" id="{930C415B-5081-3ABC-8DB0-16409F20ACFE}"/>
              </a:ext>
            </a:extLst>
          </p:cNvPr>
          <p:cNvSpPr>
            <a:spLocks noChangeArrowheads="1"/>
          </p:cNvSpPr>
          <p:nvPr/>
        </p:nvSpPr>
        <p:spPr bwMode="auto">
          <a:xfrm rot="5400000">
            <a:off x="7508876" y="2266950"/>
            <a:ext cx="741362" cy="69373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3CA200"/>
              </a:solidFill>
              <a:effectLst/>
              <a:uLnTx/>
              <a:uFillTx/>
              <a:latin typeface="Times" panose="02020603050405020304" pitchFamily="18" charset="0"/>
              <a:ea typeface="+mn-ea"/>
              <a:cs typeface="+mn-cs"/>
            </a:endParaRPr>
          </a:p>
        </p:txBody>
      </p:sp>
      <p:grpSp>
        <p:nvGrpSpPr>
          <p:cNvPr id="51224" name="Group 24">
            <a:extLst>
              <a:ext uri="{FF2B5EF4-FFF2-40B4-BE49-F238E27FC236}">
                <a16:creationId xmlns:a16="http://schemas.microsoft.com/office/drawing/2014/main" id="{FCABA1E9-DB4F-F2D3-1A64-078F325FF2B3}"/>
              </a:ext>
            </a:extLst>
          </p:cNvPr>
          <p:cNvGrpSpPr>
            <a:grpSpLocks/>
          </p:cNvGrpSpPr>
          <p:nvPr/>
        </p:nvGrpSpPr>
        <p:grpSpPr bwMode="auto">
          <a:xfrm>
            <a:off x="120650" y="42863"/>
            <a:ext cx="1558925" cy="2517775"/>
            <a:chOff x="1248" y="624"/>
            <a:chExt cx="4320" cy="5712"/>
          </a:xfrm>
        </p:grpSpPr>
        <p:pic>
          <p:nvPicPr>
            <p:cNvPr id="51225" name="Picture 25">
              <a:extLst>
                <a:ext uri="{FF2B5EF4-FFF2-40B4-BE49-F238E27FC236}">
                  <a16:creationId xmlns:a16="http://schemas.microsoft.com/office/drawing/2014/main" id="{5B147DF4-EB08-9A05-6499-65B75D6C9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768"/>
              <a:ext cx="3675" cy="5280"/>
            </a:xfrm>
            <a:prstGeom prst="rect">
              <a:avLst/>
            </a:prstGeom>
            <a:noFill/>
            <a:extLst>
              <a:ext uri="{909E8E84-426E-40DD-AFC4-6F175D3DCCD1}">
                <a14:hiddenFill xmlns:a14="http://schemas.microsoft.com/office/drawing/2010/main">
                  <a:solidFill>
                    <a:srgbClr val="FFFFFF"/>
                  </a:solidFill>
                </a14:hiddenFill>
              </a:ext>
            </a:extLst>
          </p:spPr>
        </p:pic>
        <p:sp>
          <p:nvSpPr>
            <p:cNvPr id="51226" name="Rectangle 26">
              <a:extLst>
                <a:ext uri="{FF2B5EF4-FFF2-40B4-BE49-F238E27FC236}">
                  <a16:creationId xmlns:a16="http://schemas.microsoft.com/office/drawing/2014/main" id="{D194D2AF-BD40-ECC6-ED88-72D9AA6DACB6}"/>
                </a:ext>
              </a:extLst>
            </p:cNvPr>
            <p:cNvSpPr>
              <a:spLocks noChangeArrowheads="1"/>
            </p:cNvSpPr>
            <p:nvPr/>
          </p:nvSpPr>
          <p:spPr bwMode="auto">
            <a:xfrm>
              <a:off x="1248" y="624"/>
              <a:ext cx="4320" cy="10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27" name="Rectangle 27">
              <a:extLst>
                <a:ext uri="{FF2B5EF4-FFF2-40B4-BE49-F238E27FC236}">
                  <a16:creationId xmlns:a16="http://schemas.microsoft.com/office/drawing/2014/main" id="{33C55B24-5143-B4E8-3CAE-B8BE00FF4158}"/>
                </a:ext>
              </a:extLst>
            </p:cNvPr>
            <p:cNvSpPr>
              <a:spLocks noChangeArrowheads="1"/>
            </p:cNvSpPr>
            <p:nvPr/>
          </p:nvSpPr>
          <p:spPr bwMode="auto">
            <a:xfrm>
              <a:off x="1536" y="5424"/>
              <a:ext cx="3696" cy="912"/>
            </a:xfrm>
            <a:prstGeom prst="rect">
              <a:avLst/>
            </a:prstGeom>
            <a:solidFill>
              <a:srgbClr val="12336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vegetated land surface and climate are linked through the carbon and water cycle at time scales from seconds to centuries</a:t>
              </a:r>
            </a:p>
          </p:txBody>
        </p:sp>
      </p:grpSp>
      <p:grpSp>
        <p:nvGrpSpPr>
          <p:cNvPr id="51228" name="Group 28">
            <a:extLst>
              <a:ext uri="{FF2B5EF4-FFF2-40B4-BE49-F238E27FC236}">
                <a16:creationId xmlns:a16="http://schemas.microsoft.com/office/drawing/2014/main" id="{666C8AA4-AF44-40EE-30FE-B6C73FB52630}"/>
              </a:ext>
            </a:extLst>
          </p:cNvPr>
          <p:cNvGrpSpPr>
            <a:grpSpLocks/>
          </p:cNvGrpSpPr>
          <p:nvPr/>
        </p:nvGrpSpPr>
        <p:grpSpPr bwMode="auto">
          <a:xfrm>
            <a:off x="207963" y="2687638"/>
            <a:ext cx="1368425" cy="1571625"/>
            <a:chOff x="1488" y="6470"/>
            <a:chExt cx="3792" cy="3562"/>
          </a:xfrm>
        </p:grpSpPr>
        <p:pic>
          <p:nvPicPr>
            <p:cNvPr id="51229" name="Picture 29">
              <a:extLst>
                <a:ext uri="{FF2B5EF4-FFF2-40B4-BE49-F238E27FC236}">
                  <a16:creationId xmlns:a16="http://schemas.microsoft.com/office/drawing/2014/main" id="{66B62DB2-7DCA-C740-8820-11997812EE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8" y="6470"/>
              <a:ext cx="3792" cy="3028"/>
            </a:xfrm>
            <a:prstGeom prst="rect">
              <a:avLst/>
            </a:prstGeom>
            <a:noFill/>
            <a:extLst>
              <a:ext uri="{909E8E84-426E-40DD-AFC4-6F175D3DCCD1}">
                <a14:hiddenFill xmlns:a14="http://schemas.microsoft.com/office/drawing/2010/main">
                  <a:solidFill>
                    <a:srgbClr val="FFFFFF"/>
                  </a:solidFill>
                </a14:hiddenFill>
              </a:ext>
            </a:extLst>
          </p:spPr>
        </p:pic>
        <p:sp>
          <p:nvSpPr>
            <p:cNvPr id="51230" name="Rectangle 30">
              <a:extLst>
                <a:ext uri="{FF2B5EF4-FFF2-40B4-BE49-F238E27FC236}">
                  <a16:creationId xmlns:a16="http://schemas.microsoft.com/office/drawing/2014/main" id="{90C6A299-8017-3F70-2FC6-F72525B964BB}"/>
                </a:ext>
              </a:extLst>
            </p:cNvPr>
            <p:cNvSpPr>
              <a:spLocks noChangeArrowheads="1"/>
            </p:cNvSpPr>
            <p:nvPr/>
          </p:nvSpPr>
          <p:spPr bwMode="auto">
            <a:xfrm>
              <a:off x="1488" y="9408"/>
              <a:ext cx="3792" cy="624"/>
            </a:xfrm>
            <a:prstGeom prst="rect">
              <a:avLst/>
            </a:prstGeom>
            <a:solidFill>
              <a:srgbClr val="399A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carbon and water cycle are linked through leaf physiology</a:t>
              </a:r>
            </a:p>
          </p:txBody>
        </p:sp>
      </p:grpSp>
      <p:grpSp>
        <p:nvGrpSpPr>
          <p:cNvPr id="51231" name="Group 31">
            <a:extLst>
              <a:ext uri="{FF2B5EF4-FFF2-40B4-BE49-F238E27FC236}">
                <a16:creationId xmlns:a16="http://schemas.microsoft.com/office/drawing/2014/main" id="{F654DB48-C377-667B-C992-7C20ACFF3684}"/>
              </a:ext>
            </a:extLst>
          </p:cNvPr>
          <p:cNvGrpSpPr>
            <a:grpSpLocks/>
          </p:cNvGrpSpPr>
          <p:nvPr/>
        </p:nvGrpSpPr>
        <p:grpSpPr bwMode="auto">
          <a:xfrm>
            <a:off x="225425" y="4338638"/>
            <a:ext cx="1268413" cy="2455862"/>
            <a:chOff x="1536" y="9840"/>
            <a:chExt cx="3517" cy="5568"/>
          </a:xfrm>
        </p:grpSpPr>
        <p:graphicFrame>
          <p:nvGraphicFramePr>
            <p:cNvPr id="51232" name="Object 32">
              <a:extLst>
                <a:ext uri="{FF2B5EF4-FFF2-40B4-BE49-F238E27FC236}">
                  <a16:creationId xmlns:a16="http://schemas.microsoft.com/office/drawing/2014/main" id="{F9B71485-EC45-A89A-2D4E-3436ADAAA7DB}"/>
                </a:ext>
              </a:extLst>
            </p:cNvPr>
            <p:cNvGraphicFramePr>
              <a:graphicFrameLocks noChangeAspect="1"/>
            </p:cNvGraphicFramePr>
            <p:nvPr/>
          </p:nvGraphicFramePr>
          <p:xfrm>
            <a:off x="1552" y="9840"/>
            <a:ext cx="3501" cy="4416"/>
          </p:xfrm>
          <a:graphic>
            <a:graphicData uri="http://schemas.openxmlformats.org/presentationml/2006/ole">
              <mc:AlternateContent xmlns:mc="http://schemas.openxmlformats.org/markup-compatibility/2006">
                <mc:Choice xmlns:v="urn:schemas-microsoft-com:vml" Requires="v">
                  <p:oleObj name="Document" r:id="rId15" imgW="4343400" imgH="5367528" progId="Word.Document.8">
                    <p:embed/>
                  </p:oleObj>
                </mc:Choice>
                <mc:Fallback>
                  <p:oleObj name="Document" r:id="rId15" imgW="4343400" imgH="5367528" progId="Word.Document.8">
                    <p:embed/>
                    <p:pic>
                      <p:nvPicPr>
                        <p:cNvPr id="51232" name="Object 32">
                          <a:extLst>
                            <a:ext uri="{FF2B5EF4-FFF2-40B4-BE49-F238E27FC236}">
                              <a16:creationId xmlns:a16="http://schemas.microsoft.com/office/drawing/2014/main" id="{F9B71485-EC45-A89A-2D4E-3436ADAAA7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2" y="9840"/>
                          <a:ext cx="3501" cy="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3" name="Rectangle 33">
              <a:extLst>
                <a:ext uri="{FF2B5EF4-FFF2-40B4-BE49-F238E27FC236}">
                  <a16:creationId xmlns:a16="http://schemas.microsoft.com/office/drawing/2014/main" id="{97A8F71F-EB6A-DCF5-EA37-F9CAF23BEC53}"/>
                </a:ext>
              </a:extLst>
            </p:cNvPr>
            <p:cNvSpPr>
              <a:spLocks noChangeArrowheads="1"/>
            </p:cNvSpPr>
            <p:nvPr/>
          </p:nvSpPr>
          <p:spPr bwMode="auto">
            <a:xfrm>
              <a:off x="1536" y="14160"/>
              <a:ext cx="3504" cy="1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500" b="1"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Reduction of  canopy conductance from afternoon boundary layer warming and drying </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p>
          </p:txBody>
        </p:sp>
      </p:grpSp>
      <p:grpSp>
        <p:nvGrpSpPr>
          <p:cNvPr id="51234" name="Group 34">
            <a:extLst>
              <a:ext uri="{FF2B5EF4-FFF2-40B4-BE49-F238E27FC236}">
                <a16:creationId xmlns:a16="http://schemas.microsoft.com/office/drawing/2014/main" id="{78EBABBB-D5A7-B83F-F092-4ABCED2FAF7E}"/>
              </a:ext>
            </a:extLst>
          </p:cNvPr>
          <p:cNvGrpSpPr>
            <a:grpSpLocks/>
          </p:cNvGrpSpPr>
          <p:nvPr/>
        </p:nvGrpSpPr>
        <p:grpSpPr bwMode="auto">
          <a:xfrm>
            <a:off x="2874963" y="4783138"/>
            <a:ext cx="1784350" cy="1778000"/>
            <a:chOff x="8592" y="10848"/>
            <a:chExt cx="4944" cy="4032"/>
          </a:xfrm>
        </p:grpSpPr>
        <p:grpSp>
          <p:nvGrpSpPr>
            <p:cNvPr id="51235" name="Group 35">
              <a:extLst>
                <a:ext uri="{FF2B5EF4-FFF2-40B4-BE49-F238E27FC236}">
                  <a16:creationId xmlns:a16="http://schemas.microsoft.com/office/drawing/2014/main" id="{4F345891-7E2E-E1FF-0257-7C313FCAA7AA}"/>
                </a:ext>
              </a:extLst>
            </p:cNvPr>
            <p:cNvGrpSpPr>
              <a:grpSpLocks/>
            </p:cNvGrpSpPr>
            <p:nvPr/>
          </p:nvGrpSpPr>
          <p:grpSpPr bwMode="auto">
            <a:xfrm>
              <a:off x="8592" y="10848"/>
              <a:ext cx="4944" cy="4032"/>
              <a:chOff x="8592" y="10848"/>
              <a:chExt cx="4944" cy="4032"/>
            </a:xfrm>
          </p:grpSpPr>
          <p:pic>
            <p:nvPicPr>
              <p:cNvPr id="51236" name="Picture 36">
                <a:extLst>
                  <a:ext uri="{FF2B5EF4-FFF2-40B4-BE49-F238E27FC236}">
                    <a16:creationId xmlns:a16="http://schemas.microsoft.com/office/drawing/2014/main" id="{8388AFE0-2317-3FAF-C5FC-EBB3335A87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76" y="10848"/>
                <a:ext cx="4560"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7" name="Text Box 37">
                <a:extLst>
                  <a:ext uri="{FF2B5EF4-FFF2-40B4-BE49-F238E27FC236}">
                    <a16:creationId xmlns:a16="http://schemas.microsoft.com/office/drawing/2014/main" id="{3424D0AF-A830-71D8-9464-A1EDD6E1220B}"/>
                  </a:ext>
                </a:extLst>
              </p:cNvPr>
              <p:cNvSpPr txBox="1">
                <a:spLocks noChangeArrowheads="1"/>
              </p:cNvSpPr>
              <p:nvPr/>
            </p:nvSpPr>
            <p:spPr bwMode="auto">
              <a:xfrm>
                <a:off x="8592" y="14400"/>
                <a:ext cx="4944"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Comparison of Model-based estimates of LUE with ground-based measures.  Turner et al. 2003</a:t>
                </a:r>
              </a:p>
            </p:txBody>
          </p:sp>
        </p:grpSp>
        <p:sp>
          <p:nvSpPr>
            <p:cNvPr id="51238" name="Rectangle 38">
              <a:extLst>
                <a:ext uri="{FF2B5EF4-FFF2-40B4-BE49-F238E27FC236}">
                  <a16:creationId xmlns:a16="http://schemas.microsoft.com/office/drawing/2014/main" id="{56672FB7-2294-9E56-0DA8-90014691422A}"/>
                </a:ext>
              </a:extLst>
            </p:cNvPr>
            <p:cNvSpPr>
              <a:spLocks noChangeArrowheads="1"/>
            </p:cNvSpPr>
            <p:nvPr/>
          </p:nvSpPr>
          <p:spPr bwMode="auto">
            <a:xfrm flipH="1" flipV="1">
              <a:off x="8592" y="10848"/>
              <a:ext cx="432" cy="3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Light Use Efficiency (gCMJ</a:t>
              </a:r>
              <a:r>
                <a:rPr kumimoji="0" lang="en-US" altLang="zh-CN" sz="6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 </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t>
              </a:r>
            </a:p>
          </p:txBody>
        </p:sp>
      </p:grpSp>
      <p:sp>
        <p:nvSpPr>
          <p:cNvPr id="51239" name="Line 39">
            <a:extLst>
              <a:ext uri="{FF2B5EF4-FFF2-40B4-BE49-F238E27FC236}">
                <a16:creationId xmlns:a16="http://schemas.microsoft.com/office/drawing/2014/main" id="{CE1A469F-57CD-FB20-7473-528D828FBD3D}"/>
              </a:ext>
            </a:extLst>
          </p:cNvPr>
          <p:cNvSpPr>
            <a:spLocks noChangeShapeType="1"/>
          </p:cNvSpPr>
          <p:nvPr/>
        </p:nvSpPr>
        <p:spPr bwMode="auto">
          <a:xfrm>
            <a:off x="4970463" y="381000"/>
            <a:ext cx="0" cy="6116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40" name="AutoShape 40">
            <a:extLst>
              <a:ext uri="{FF2B5EF4-FFF2-40B4-BE49-F238E27FC236}">
                <a16:creationId xmlns:a16="http://schemas.microsoft.com/office/drawing/2014/main" id="{782D8D06-D7B2-D50F-510B-426E278D4324}"/>
              </a:ext>
            </a:extLst>
          </p:cNvPr>
          <p:cNvSpPr>
            <a:spLocks noChangeArrowheads="1"/>
          </p:cNvSpPr>
          <p:nvPr/>
        </p:nvSpPr>
        <p:spPr bwMode="auto">
          <a:xfrm>
            <a:off x="3359150" y="465138"/>
            <a:ext cx="623888" cy="106362"/>
          </a:xfrm>
          <a:prstGeom prst="leftArrow">
            <a:avLst>
              <a:gd name="adj1" fmla="val 50000"/>
              <a:gd name="adj2" fmla="val 146643"/>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sp>
        <p:nvSpPr>
          <p:cNvPr id="51241" name="AutoShape 41">
            <a:extLst>
              <a:ext uri="{FF2B5EF4-FFF2-40B4-BE49-F238E27FC236}">
                <a16:creationId xmlns:a16="http://schemas.microsoft.com/office/drawing/2014/main" id="{863081CD-8DF5-54BB-99B9-DFF543B95CC6}"/>
              </a:ext>
            </a:extLst>
          </p:cNvPr>
          <p:cNvSpPr>
            <a:spLocks noChangeArrowheads="1"/>
          </p:cNvSpPr>
          <p:nvPr/>
        </p:nvSpPr>
        <p:spPr bwMode="auto">
          <a:xfrm flipH="1">
            <a:off x="5975350" y="487363"/>
            <a:ext cx="622300" cy="104775"/>
          </a:xfrm>
          <a:prstGeom prst="leftArrow">
            <a:avLst>
              <a:gd name="adj1" fmla="val 50000"/>
              <a:gd name="adj2" fmla="val 148485"/>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pic>
        <p:nvPicPr>
          <p:cNvPr id="51242" name="Picture 42">
            <a:extLst>
              <a:ext uri="{FF2B5EF4-FFF2-40B4-BE49-F238E27FC236}">
                <a16:creationId xmlns:a16="http://schemas.microsoft.com/office/drawing/2014/main" id="{9CBCB052-8A25-B4E5-83E0-0CC2C86E48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1613" y="4289425"/>
            <a:ext cx="1646237" cy="1552575"/>
          </a:xfrm>
          <a:prstGeom prst="rect">
            <a:avLst/>
          </a:prstGeom>
          <a:noFill/>
          <a:ln w="9525">
            <a:solidFill>
              <a:srgbClr val="E10C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box(out)">
                                      <p:cBhvr>
                                        <p:cTn id="7" dur="500"/>
                                        <p:tgtEl>
                                          <p:spTgt spid="5120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51212"/>
                                        </p:tgtEl>
                                        <p:attrNameLst>
                                          <p:attrName>style.visibility</p:attrName>
                                        </p:attrNameLst>
                                      </p:cBhvr>
                                      <p:to>
                                        <p:strVal val="visible"/>
                                      </p:to>
                                    </p:set>
                                    <p:anim calcmode="lin" valueType="num">
                                      <p:cBhvr additive="base">
                                        <p:cTn id="11" dur="500"/>
                                        <p:tgtEl>
                                          <p:spTgt spid="51212"/>
                                        </p:tgtEl>
                                        <p:attrNameLst>
                                          <p:attrName>ppt_y</p:attrName>
                                        </p:attrNameLst>
                                      </p:cBhvr>
                                      <p:tavLst>
                                        <p:tav tm="0">
                                          <p:val>
                                            <p:strVal val="#ppt_y-#ppt_h*1.125000"/>
                                          </p:val>
                                        </p:tav>
                                        <p:tav tm="100000">
                                          <p:val>
                                            <p:strVal val="#ppt_y"/>
                                          </p:val>
                                        </p:tav>
                                      </p:tavLst>
                                    </p:anim>
                                    <p:animEffect transition="in" filter="wipe(down)">
                                      <p:cBhvr>
                                        <p:cTn id="12" dur="500"/>
                                        <p:tgtEl>
                                          <p:spTgt spid="51212"/>
                                        </p:tgtEl>
                                      </p:cBhvr>
                                    </p:animEffect>
                                  </p:childTnLst>
                                </p:cTn>
                              </p:par>
                            </p:childTnLst>
                          </p:cTn>
                        </p:par>
                        <p:par>
                          <p:cTn id="13" fill="hold" nodeType="afterGroup">
                            <p:stCondLst>
                              <p:cond delay="1000"/>
                            </p:stCondLst>
                            <p:childTnLst>
                              <p:par>
                                <p:cTn id="14" presetID="12" presetClass="entr" presetSubtype="1" fill="hold" nodeType="afterEffect">
                                  <p:stCondLst>
                                    <p:cond delay="0"/>
                                  </p:stCondLst>
                                  <p:childTnLst>
                                    <p:set>
                                      <p:cBhvr>
                                        <p:cTn id="15" dur="1" fill="hold">
                                          <p:stCondLst>
                                            <p:cond delay="0"/>
                                          </p:stCondLst>
                                        </p:cTn>
                                        <p:tgtEl>
                                          <p:spTgt spid="51215"/>
                                        </p:tgtEl>
                                        <p:attrNameLst>
                                          <p:attrName>style.visibility</p:attrName>
                                        </p:attrNameLst>
                                      </p:cBhvr>
                                      <p:to>
                                        <p:strVal val="visible"/>
                                      </p:to>
                                    </p:set>
                                    <p:anim calcmode="lin" valueType="num">
                                      <p:cBhvr additive="base">
                                        <p:cTn id="16" dur="500"/>
                                        <p:tgtEl>
                                          <p:spTgt spid="51215"/>
                                        </p:tgtEl>
                                        <p:attrNameLst>
                                          <p:attrName>ppt_y</p:attrName>
                                        </p:attrNameLst>
                                      </p:cBhvr>
                                      <p:tavLst>
                                        <p:tav tm="0">
                                          <p:val>
                                            <p:strVal val="#ppt_y-#ppt_h*1.125000"/>
                                          </p:val>
                                        </p:tav>
                                        <p:tav tm="100000">
                                          <p:val>
                                            <p:strVal val="#ppt_y"/>
                                          </p:val>
                                        </p:tav>
                                      </p:tavLst>
                                    </p:anim>
                                    <p:animEffect transition="in" filter="wipe(down)">
                                      <p:cBhvr>
                                        <p:cTn id="17" dur="500"/>
                                        <p:tgtEl>
                                          <p:spTgt spid="51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1206"/>
                                        </p:tgtEl>
                                        <p:attrNameLst>
                                          <p:attrName>style.visibility</p:attrName>
                                        </p:attrNameLst>
                                      </p:cBhvr>
                                      <p:to>
                                        <p:strVal val="visible"/>
                                      </p:to>
                                    </p:set>
                                    <p:anim calcmode="lin" valueType="num">
                                      <p:cBhvr additive="base">
                                        <p:cTn id="22" dur="500" fill="hold"/>
                                        <p:tgtEl>
                                          <p:spTgt spid="51206"/>
                                        </p:tgtEl>
                                        <p:attrNameLst>
                                          <p:attrName>ppt_x</p:attrName>
                                        </p:attrNameLst>
                                      </p:cBhvr>
                                      <p:tavLst>
                                        <p:tav tm="0">
                                          <p:val>
                                            <p:strVal val="0-#ppt_w/2"/>
                                          </p:val>
                                        </p:tav>
                                        <p:tav tm="100000">
                                          <p:val>
                                            <p:strVal val="#ppt_x"/>
                                          </p:val>
                                        </p:tav>
                                      </p:tavLst>
                                    </p:anim>
                                    <p:anim calcmode="lin" valueType="num">
                                      <p:cBhvr additive="base">
                                        <p:cTn id="23"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51218"/>
                                        </p:tgtEl>
                                        <p:attrNameLst>
                                          <p:attrName>style.visibility</p:attrName>
                                        </p:attrNameLst>
                                      </p:cBhvr>
                                      <p:to>
                                        <p:strVal val="visible"/>
                                      </p:to>
                                    </p:set>
                                    <p:animEffect transition="in" filter="box(out)">
                                      <p:cBhvr>
                                        <p:cTn id="28" dur="500"/>
                                        <p:tgtEl>
                                          <p:spTgt spid="51218"/>
                                        </p:tgtEl>
                                      </p:cBhvr>
                                    </p:animEffect>
                                  </p:childTnLst>
                                </p:cTn>
                              </p:par>
                            </p:childTnLst>
                          </p:cTn>
                        </p:par>
                        <p:par>
                          <p:cTn id="29" fill="hold" nodeType="afterGroup">
                            <p:stCondLst>
                              <p:cond delay="500"/>
                            </p:stCondLst>
                            <p:childTnLst>
                              <p:par>
                                <p:cTn id="30" presetID="4" presetClass="entr" presetSubtype="32" fill="hold" grpId="0" nodeType="afterEffect">
                                  <p:stCondLst>
                                    <p:cond delay="0"/>
                                  </p:stCondLst>
                                  <p:childTnLst>
                                    <p:set>
                                      <p:cBhvr>
                                        <p:cTn id="31" dur="1" fill="hold">
                                          <p:stCondLst>
                                            <p:cond delay="0"/>
                                          </p:stCondLst>
                                        </p:cTn>
                                        <p:tgtEl>
                                          <p:spTgt spid="51211"/>
                                        </p:tgtEl>
                                        <p:attrNameLst>
                                          <p:attrName>style.visibility</p:attrName>
                                        </p:attrNameLst>
                                      </p:cBhvr>
                                      <p:to>
                                        <p:strVal val="visible"/>
                                      </p:to>
                                    </p:set>
                                    <p:animEffect transition="in" filter="box(out)">
                                      <p:cBhvr>
                                        <p:cTn id="32" dur="500"/>
                                        <p:tgtEl>
                                          <p:spTgt spid="512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1213"/>
                                        </p:tgtEl>
                                        <p:attrNameLst>
                                          <p:attrName>style.visibility</p:attrName>
                                        </p:attrNameLst>
                                      </p:cBhvr>
                                      <p:to>
                                        <p:strVal val="visible"/>
                                      </p:to>
                                    </p:set>
                                    <p:animEffect transition="in" filter="box(out)">
                                      <p:cBhvr>
                                        <p:cTn id="37" dur="500"/>
                                        <p:tgtEl>
                                          <p:spTgt spid="51213"/>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51210"/>
                                        </p:tgtEl>
                                        <p:attrNameLst>
                                          <p:attrName>style.visibility</p:attrName>
                                        </p:attrNameLst>
                                      </p:cBhvr>
                                      <p:to>
                                        <p:strVal val="visible"/>
                                      </p:to>
                                    </p:set>
                                    <p:animEffect transition="in" filter="wipe(down)">
                                      <p:cBhvr>
                                        <p:cTn id="41"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autoUpdateAnimBg="0"/>
      <p:bldP spid="51211"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